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0124"/>
    <a:srgbClr val="0070B8"/>
    <a:srgbClr val="FAF5F1"/>
    <a:srgbClr val="FF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/>
    <p:restoredTop sz="94665"/>
  </p:normalViewPr>
  <p:slideViewPr>
    <p:cSldViewPr snapToGrid="0" snapToObjects="1">
      <p:cViewPr>
        <p:scale>
          <a:sx n="90" d="100"/>
          <a:sy n="90" d="100"/>
        </p:scale>
        <p:origin x="44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A6D1F-491C-6949-8D97-AC3604300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64907DF-1F37-6D48-8513-C4BEB2ACA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5180F35-00D4-9C4D-8850-981ED99B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70BB3B-499A-2F45-8106-C67ED722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B1B34E8-1224-634B-8AC5-80AB20B7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304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046A44-2ED1-5F44-9FFC-D455D4D1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1AA7960-A610-FA4D-A742-EB9C7ECE9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7BF9A93-A0D1-064E-8900-FDE6782B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EC0213-11DB-8B48-AE32-013DDF08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E50F09B-DDCC-C842-B658-9C7E88F2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72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252919F-26A5-7347-809A-127C4BE4A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78DAF68-A30D-C547-9346-802379084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D083360-44E0-A34F-994A-C18D7674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048DC9-84E3-A044-8EC2-F7D241E0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82028BE-60BE-4D47-AB26-CFF2CD0D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460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53B95-B4D7-0949-A62B-6FF4B20E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3BCFAE3-E256-8D4F-B318-0356BB46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2C5331C-FF39-BA43-89C9-EA81A75D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ED20AB4-A28A-CB44-BD0D-0A0D36C9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F1BFCFF-0525-044D-BA2F-31CE4A13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934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09D94-BDF0-9E48-A4A7-14AEA86D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2326CA-4CCC-2745-A89B-2AC7332D4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BC6343-1DE3-9547-B09E-6932F6E4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5FC055F-ACCB-7F40-BD96-4A0B2981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163068B-7DD8-6C40-A3A5-71F273E3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354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51FA0-68CD-124C-A296-9E7B2311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A33CDE-99E4-B842-8FB6-7CD33EAB9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156E166-201F-C941-A8AE-5813835C5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75EA9B8-385B-8C4A-8616-28D4BE95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4D2459C-1B84-BC47-9365-64DB7C3E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29E0693-A54B-5E43-83E7-AF63858F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027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3054E-8F96-9D48-BAC6-7805DDA3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17BBFB-2E6C-8841-8630-E0BE680F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4E8E639-9F96-1E43-9E8E-A843BE3E3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146AAD0-5E8C-954C-A1AE-C0C9B7EBC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E9876106-4DAC-8346-85EB-9AD26D0AD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7BF3786C-CB02-804E-8EAE-B4CD53A5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F6FECE5-1BE7-E04B-A268-625953B8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526E14C4-1C1E-D541-B8FB-89B944F0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304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B459A-BDB9-0347-923A-516425F8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C040BD3-8E60-7042-AAEE-45CA81AE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92CCF2E-1C6B-6F4D-9AB1-88FE8C58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BCDF57C-431C-8F43-A2E6-E85E456A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706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4E8EA1B-6FBD-FF40-9A5A-6432BCB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7F2F7B1B-2C1F-3048-9FC4-AD8423EA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7991B806-239D-6E49-980B-733681EC9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026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3A873-764B-2840-9F08-3DF78DAF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28A872F-2801-6F43-BD4B-0AC0F26C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DF011D1-C0D4-5D41-A30D-FE62D249A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BC57C33-0152-2243-80A7-9F05EC16D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BCB4502-B319-8641-AA2C-1EC8D29E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0D54096-C651-4441-A06A-EA1BA897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507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B2EDD-1475-6F42-9DD0-38D09906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F7E5AA4-A251-BF48-83A2-E5BC4D913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CABD5C5-BD31-5040-813C-348639BB8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0A940B6-9CD5-BB41-9694-F78F08A1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DE5C77-3981-7847-84AD-F0E096E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C177166-A9D1-E545-8524-F5FB80DB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433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4B75D5F4-F383-554E-9688-78C9DF40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D01D636-AB6C-CA43-87B3-0A9E72D6D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808FBF8-90B0-E54D-8249-BAD50C1BF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78498-CEED-FB4F-9CDA-F873E46B60A8}" type="datetimeFigureOut">
              <a:rPr lang="da-DK" smtClean="0"/>
              <a:t>12/01/2019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2D6F66B-F0AC-064C-B3A3-E65FDAC8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E6A1EFD-C4DE-2B47-A454-FF102D0B3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EC038-72FD-CF4C-9D7C-A297C6F63A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5559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8126450-0747-B143-A1AB-3F42ED2C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4205" y="507205"/>
            <a:ext cx="5843591" cy="58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8983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AE5369A7-6CF4-5342-A186-22D09E67E0B3}"/>
              </a:ext>
            </a:extLst>
          </p:cNvPr>
          <p:cNvSpPr txBox="1"/>
          <p:nvPr/>
        </p:nvSpPr>
        <p:spPr>
          <a:xfrm>
            <a:off x="1759044" y="1905506"/>
            <a:ext cx="8673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6000" b="1" dirty="0">
                <a:solidFill>
                  <a:srgbClr val="D40124"/>
                </a:solidFill>
                <a:latin typeface="Avenir Black" panose="02000503020000020003" pitchFamily="2" charset="0"/>
                <a:cs typeface="Aharoni" panose="020F0502020204030204" pitchFamily="34" charset="0"/>
              </a:rPr>
              <a:t>ØGET DIGITALISERING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573FA36-328B-9748-AADB-9A91D6F787ED}"/>
              </a:ext>
            </a:extLst>
          </p:cNvPr>
          <p:cNvSpPr txBox="1"/>
          <p:nvPr/>
        </p:nvSpPr>
        <p:spPr>
          <a:xfrm>
            <a:off x="1479993" y="2921169"/>
            <a:ext cx="9232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6000" b="1" dirty="0">
                <a:latin typeface="Avenir Black" panose="02000503020000020003" pitchFamily="2" charset="0"/>
                <a:cs typeface="Aharoni" panose="02010803020104030203" pitchFamily="2" charset="-79"/>
              </a:rPr>
              <a:t>FLERE KONKURRENTER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DA364FC-FF91-6240-A9C0-FFC732B18C9B}"/>
              </a:ext>
            </a:extLst>
          </p:cNvPr>
          <p:cNvSpPr txBox="1"/>
          <p:nvPr/>
        </p:nvSpPr>
        <p:spPr>
          <a:xfrm>
            <a:off x="1649558" y="3936832"/>
            <a:ext cx="88928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6000" b="1" dirty="0">
                <a:solidFill>
                  <a:srgbClr val="0070B8"/>
                </a:solidFill>
                <a:latin typeface="Avenir Black" panose="02000503020000020003" pitchFamily="2" charset="0"/>
                <a:cs typeface="Aharoni" panose="02010803020104030203" pitchFamily="2" charset="-79"/>
              </a:rPr>
              <a:t>SKIFTENDE SPILVANER</a:t>
            </a:r>
          </a:p>
        </p:txBody>
      </p:sp>
    </p:spTree>
    <p:extLst>
      <p:ext uri="{BB962C8B-B14F-4D97-AF65-F5344CB8AC3E}">
        <p14:creationId xmlns:p14="http://schemas.microsoft.com/office/powerpoint/2010/main" val="401240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5110F223-DADE-4E46-B544-E3CEFCB4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38" y="1468239"/>
            <a:ext cx="2295525" cy="392152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1FFEA765-C4CB-D640-B339-D417A8AA26D8}"/>
              </a:ext>
            </a:extLst>
          </p:cNvPr>
          <p:cNvSpPr txBox="1"/>
          <p:nvPr/>
        </p:nvSpPr>
        <p:spPr>
          <a:xfrm>
            <a:off x="7874754" y="4466431"/>
            <a:ext cx="3261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latin typeface="Avenir Black" panose="02000503020000020003" pitchFamily="2" charset="0"/>
                <a:cs typeface="Aharoni" panose="02010803020104030203" pitchFamily="2" charset="-79"/>
              </a:rPr>
              <a:t>Umoderne</a:t>
            </a:r>
          </a:p>
          <a:p>
            <a:r>
              <a:rPr lang="da-DK" dirty="0">
                <a:latin typeface="Avenir Book" panose="02000503020000020003" pitchFamily="2" charset="0"/>
                <a:cs typeface="Al Nile" pitchFamily="2" charset="-78"/>
              </a:rPr>
              <a:t>Butikkerne og brandet har ikke ændret identitet – passer derfor ikke til nutiden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EFA7E84C-4DDA-5E4E-A6ED-1EC1EECFC9F0}"/>
              </a:ext>
            </a:extLst>
          </p:cNvPr>
          <p:cNvSpPr txBox="1"/>
          <p:nvPr/>
        </p:nvSpPr>
        <p:spPr>
          <a:xfrm>
            <a:off x="7874754" y="2114569"/>
            <a:ext cx="3261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latin typeface="Avenir Black" panose="02000503020000020003" pitchFamily="2" charset="0"/>
                <a:cs typeface="Aharoni" panose="02010803020104030203" pitchFamily="2" charset="-79"/>
              </a:rPr>
              <a:t>Usynlige</a:t>
            </a:r>
          </a:p>
          <a:p>
            <a:r>
              <a:rPr lang="da-DK" dirty="0">
                <a:latin typeface="Avenir Book" panose="02000503020000020003" pitchFamily="2" charset="0"/>
                <a:cs typeface="Al Nile" pitchFamily="2" charset="-78"/>
              </a:rPr>
              <a:t>Dårlig eller ingen branding digitalt 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3B94B99E-A8DE-9243-8CA4-7236ED9E28AD}"/>
              </a:ext>
            </a:extLst>
          </p:cNvPr>
          <p:cNvSpPr txBox="1"/>
          <p:nvPr/>
        </p:nvSpPr>
        <p:spPr>
          <a:xfrm>
            <a:off x="7874755" y="3290500"/>
            <a:ext cx="3261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latin typeface="Avenir Black" panose="02000503020000020003" pitchFamily="2" charset="0"/>
                <a:cs typeface="Aharoni" panose="02010803020104030203" pitchFamily="2" charset="-79"/>
              </a:rPr>
              <a:t>Ikke konkurrencedygtige</a:t>
            </a:r>
          </a:p>
          <a:p>
            <a:r>
              <a:rPr lang="da-DK" dirty="0">
                <a:latin typeface="Avenir Book" panose="02000503020000020003" pitchFamily="2" charset="0"/>
                <a:cs typeface="Al Nile" pitchFamily="2" charset="-78"/>
              </a:rPr>
              <a:t>Ingen adskillelse fra konkurrenter 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ED9CEA59-9CFD-8F4F-8BE3-AB2B7293791E}"/>
              </a:ext>
            </a:extLst>
          </p:cNvPr>
          <p:cNvSpPr txBox="1"/>
          <p:nvPr/>
        </p:nvSpPr>
        <p:spPr>
          <a:xfrm>
            <a:off x="1055428" y="2114569"/>
            <a:ext cx="3261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b="1" dirty="0">
                <a:latin typeface="Avenir Black" panose="02000503020000020003" pitchFamily="2" charset="0"/>
                <a:cs typeface="Aharoni" panose="02010803020104030203" pitchFamily="2" charset="-79"/>
              </a:rPr>
              <a:t>Lokale butikker</a:t>
            </a:r>
          </a:p>
          <a:p>
            <a:pPr algn="r"/>
            <a:r>
              <a:rPr lang="da-DK" dirty="0">
                <a:latin typeface="Avenir Book" panose="02000503020000020003" pitchFamily="2" charset="0"/>
                <a:cs typeface="Al Nile" pitchFamily="2" charset="-78"/>
              </a:rPr>
              <a:t>Let for kunder at handle, returnere og finde inspiration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E64F62A0-EF7D-A342-9071-99D371D6C429}"/>
              </a:ext>
            </a:extLst>
          </p:cNvPr>
          <p:cNvSpPr txBox="1"/>
          <p:nvPr/>
        </p:nvSpPr>
        <p:spPr>
          <a:xfrm>
            <a:off x="1055428" y="3290500"/>
            <a:ext cx="3261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b="1" dirty="0">
                <a:latin typeface="Avenir Black" panose="02000503020000020003" pitchFamily="2" charset="0"/>
                <a:cs typeface="Aharoni" panose="02010803020104030203" pitchFamily="2" charset="-79"/>
              </a:rPr>
              <a:t>Veletableret brand</a:t>
            </a:r>
          </a:p>
          <a:p>
            <a:pPr algn="r"/>
            <a:r>
              <a:rPr lang="da-DK" dirty="0">
                <a:latin typeface="Avenir Book" panose="02000503020000020003" pitchFamily="2" charset="0"/>
                <a:cs typeface="Al Nile" pitchFamily="2" charset="-78"/>
              </a:rPr>
              <a:t>Næsten alle danskere kender legetøjskæden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057DA0B-E75E-F846-BCAA-4F00564D5C96}"/>
              </a:ext>
            </a:extLst>
          </p:cNvPr>
          <p:cNvSpPr txBox="1"/>
          <p:nvPr/>
        </p:nvSpPr>
        <p:spPr>
          <a:xfrm>
            <a:off x="1055428" y="4466431"/>
            <a:ext cx="3261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a-DK" b="1" dirty="0">
                <a:latin typeface="Avenir Black" panose="02000503020000020003" pitchFamily="2" charset="0"/>
                <a:cs typeface="Aharoni" panose="02010803020104030203" pitchFamily="2" charset="-79"/>
              </a:rPr>
              <a:t>Tillid</a:t>
            </a:r>
          </a:p>
          <a:p>
            <a:pPr algn="r"/>
            <a:r>
              <a:rPr lang="da-DK" dirty="0">
                <a:latin typeface="Avenir Book" panose="02000503020000020003" pitchFamily="2" charset="0"/>
                <a:cs typeface="Al Nile" pitchFamily="2" charset="-78"/>
              </a:rPr>
              <a:t>Kunder stoler på kæden, fordi de kender den fra egen barndom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802580C6-E8C5-A44B-A7AA-0243ED0A96C5}"/>
              </a:ext>
            </a:extLst>
          </p:cNvPr>
          <p:cNvSpPr txBox="1"/>
          <p:nvPr/>
        </p:nvSpPr>
        <p:spPr>
          <a:xfrm>
            <a:off x="3876097" y="1329546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3000" b="1" dirty="0">
                <a:solidFill>
                  <a:srgbClr val="0070B8"/>
                </a:solidFill>
                <a:latin typeface="Avenir Black" panose="02000503020000020003" pitchFamily="2" charset="0"/>
              </a:rPr>
              <a:t>+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03F5D577-C002-9046-A70E-33B8A62CF441}"/>
              </a:ext>
            </a:extLst>
          </p:cNvPr>
          <p:cNvSpPr txBox="1"/>
          <p:nvPr/>
        </p:nvSpPr>
        <p:spPr>
          <a:xfrm>
            <a:off x="7874754" y="1329546"/>
            <a:ext cx="298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3000" b="1" dirty="0">
                <a:solidFill>
                  <a:srgbClr val="D40124"/>
                </a:solidFill>
                <a:latin typeface="Avenir Black" panose="02000503020000020003" pitchFamily="2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031785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8F91352E-00D8-214C-A98E-98FE87B4A921}"/>
              </a:ext>
            </a:extLst>
          </p:cNvPr>
          <p:cNvSpPr txBox="1"/>
          <p:nvPr/>
        </p:nvSpPr>
        <p:spPr>
          <a:xfrm>
            <a:off x="3170712" y="2166766"/>
            <a:ext cx="5850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b="1" dirty="0">
                <a:solidFill>
                  <a:srgbClr val="D40124"/>
                </a:solidFill>
                <a:latin typeface="Avenir Black" panose="02000503020000020003" pitchFamily="2" charset="0"/>
                <a:cs typeface="Aharoni" panose="020F0502020204030204" pitchFamily="34" charset="0"/>
              </a:rPr>
              <a:t>ØGET DIGITALISERING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0F597B9-C934-934B-8D70-0CF353A932CA}"/>
              </a:ext>
            </a:extLst>
          </p:cNvPr>
          <p:cNvSpPr txBox="1"/>
          <p:nvPr/>
        </p:nvSpPr>
        <p:spPr>
          <a:xfrm>
            <a:off x="2986816" y="2921169"/>
            <a:ext cx="621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b="1" dirty="0">
                <a:latin typeface="Avenir Black" panose="02000503020000020003" pitchFamily="2" charset="0"/>
                <a:cs typeface="Aharoni" panose="02010803020104030203" pitchFamily="2" charset="-79"/>
              </a:rPr>
              <a:t>FLERE KONKURRENTER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831653AE-CC1B-3340-AC9A-27DA4866E8D8}"/>
              </a:ext>
            </a:extLst>
          </p:cNvPr>
          <p:cNvSpPr txBox="1"/>
          <p:nvPr/>
        </p:nvSpPr>
        <p:spPr>
          <a:xfrm>
            <a:off x="3098257" y="3675572"/>
            <a:ext cx="599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b="1" dirty="0">
                <a:solidFill>
                  <a:srgbClr val="0070B8"/>
                </a:solidFill>
                <a:latin typeface="Avenir Black" panose="02000503020000020003" pitchFamily="2" charset="0"/>
                <a:cs typeface="Aharoni" panose="02010803020104030203" pitchFamily="2" charset="-79"/>
              </a:rPr>
              <a:t>SKIFTENDE SPILVANER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3ADE7A6C-C9EF-4247-8ED5-3561FD6CC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238" y="1468239"/>
            <a:ext cx="2295525" cy="3921522"/>
          </a:xfrm>
          <a:prstGeom prst="rect">
            <a:avLst/>
          </a:prstGeom>
        </p:spPr>
      </p:pic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C0CD0403-1020-A244-9E3A-FCFA0AB029BA}"/>
              </a:ext>
            </a:extLst>
          </p:cNvPr>
          <p:cNvCxnSpPr>
            <a:cxnSpLocks/>
          </p:cNvCxnSpPr>
          <p:nvPr/>
        </p:nvCxnSpPr>
        <p:spPr>
          <a:xfrm>
            <a:off x="4510858" y="1248279"/>
            <a:ext cx="542405" cy="507094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13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0DE40E2A-72B4-0C47-991D-748B614BC9A1}"/>
              </a:ext>
            </a:extLst>
          </p:cNvPr>
          <p:cNvCxnSpPr>
            <a:cxnSpLocks/>
          </p:cNvCxnSpPr>
          <p:nvPr/>
        </p:nvCxnSpPr>
        <p:spPr>
          <a:xfrm>
            <a:off x="5202621" y="761249"/>
            <a:ext cx="309122" cy="650509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13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9E263FA0-C068-6E45-9941-EE9A75571AC3}"/>
              </a:ext>
            </a:extLst>
          </p:cNvPr>
          <p:cNvCxnSpPr>
            <a:cxnSpLocks/>
          </p:cNvCxnSpPr>
          <p:nvPr/>
        </p:nvCxnSpPr>
        <p:spPr>
          <a:xfrm>
            <a:off x="6096000" y="603594"/>
            <a:ext cx="0" cy="666214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13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19726983-82FD-CA47-9A32-EEA9574781CD}"/>
              </a:ext>
            </a:extLst>
          </p:cNvPr>
          <p:cNvCxnSpPr>
            <a:cxnSpLocks/>
          </p:cNvCxnSpPr>
          <p:nvPr/>
        </p:nvCxnSpPr>
        <p:spPr>
          <a:xfrm flipH="1">
            <a:off x="6763718" y="840829"/>
            <a:ext cx="287431" cy="574817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13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4B256468-F744-1A48-AD58-7D7A5DE59815}"/>
              </a:ext>
            </a:extLst>
          </p:cNvPr>
          <p:cNvCxnSpPr>
            <a:cxnSpLocks/>
          </p:cNvCxnSpPr>
          <p:nvPr/>
        </p:nvCxnSpPr>
        <p:spPr>
          <a:xfrm flipH="1">
            <a:off x="7173962" y="1310477"/>
            <a:ext cx="507181" cy="469346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13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52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Billede 27">
            <a:extLst>
              <a:ext uri="{FF2B5EF4-FFF2-40B4-BE49-F238E27FC236}">
                <a16:creationId xmlns:a16="http://schemas.microsoft.com/office/drawing/2014/main" id="{73A0550C-31E1-104F-AA3F-DE2463412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5" y="4722963"/>
            <a:ext cx="2933114" cy="1260000"/>
          </a:xfrm>
          <a:prstGeom prst="rect">
            <a:avLst/>
          </a:prstGeom>
        </p:spPr>
      </p:pic>
      <p:pic>
        <p:nvPicPr>
          <p:cNvPr id="31" name="Billede 30">
            <a:extLst>
              <a:ext uri="{FF2B5EF4-FFF2-40B4-BE49-F238E27FC236}">
                <a16:creationId xmlns:a16="http://schemas.microsoft.com/office/drawing/2014/main" id="{92094D51-DB84-114C-81B3-DF00F6F8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31" y="4722963"/>
            <a:ext cx="2933115" cy="1260000"/>
          </a:xfrm>
          <a:prstGeom prst="rect">
            <a:avLst/>
          </a:prstGeom>
        </p:spPr>
      </p:pic>
      <p:pic>
        <p:nvPicPr>
          <p:cNvPr id="34" name="Billede 33">
            <a:extLst>
              <a:ext uri="{FF2B5EF4-FFF2-40B4-BE49-F238E27FC236}">
                <a16:creationId xmlns:a16="http://schemas.microsoft.com/office/drawing/2014/main" id="{28474E91-38A6-5D41-AE91-1B278EC90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937" y="3565781"/>
            <a:ext cx="2933115" cy="1260000"/>
          </a:xfrm>
          <a:prstGeom prst="rect">
            <a:avLst/>
          </a:prstGeom>
        </p:spPr>
      </p:pic>
      <p:pic>
        <p:nvPicPr>
          <p:cNvPr id="39" name="Billede 38">
            <a:extLst>
              <a:ext uri="{FF2B5EF4-FFF2-40B4-BE49-F238E27FC236}">
                <a16:creationId xmlns:a16="http://schemas.microsoft.com/office/drawing/2014/main" id="{18A27FB4-492C-C844-828A-A375F240A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22" y="4719575"/>
            <a:ext cx="2933115" cy="1260000"/>
          </a:xfrm>
          <a:prstGeom prst="rect">
            <a:avLst/>
          </a:prstGeom>
        </p:spPr>
      </p:pic>
      <p:pic>
        <p:nvPicPr>
          <p:cNvPr id="40" name="Billede 39">
            <a:extLst>
              <a:ext uri="{FF2B5EF4-FFF2-40B4-BE49-F238E27FC236}">
                <a16:creationId xmlns:a16="http://schemas.microsoft.com/office/drawing/2014/main" id="{DAE2FD4D-F85E-594D-A73D-9A02658A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43" y="3567773"/>
            <a:ext cx="2933114" cy="1260000"/>
          </a:xfrm>
          <a:prstGeom prst="rect">
            <a:avLst/>
          </a:prstGeom>
        </p:spPr>
      </p:pic>
      <p:pic>
        <p:nvPicPr>
          <p:cNvPr id="41" name="Billede 40">
            <a:extLst>
              <a:ext uri="{FF2B5EF4-FFF2-40B4-BE49-F238E27FC236}">
                <a16:creationId xmlns:a16="http://schemas.microsoft.com/office/drawing/2014/main" id="{8C771731-025A-DD45-89D8-CE9C68E2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40" y="2414795"/>
            <a:ext cx="2933115" cy="1260000"/>
          </a:xfrm>
          <a:prstGeom prst="rect">
            <a:avLst/>
          </a:prstGeom>
        </p:spPr>
      </p:pic>
      <p:pic>
        <p:nvPicPr>
          <p:cNvPr id="42" name="Billede 41">
            <a:extLst>
              <a:ext uri="{FF2B5EF4-FFF2-40B4-BE49-F238E27FC236}">
                <a16:creationId xmlns:a16="http://schemas.microsoft.com/office/drawing/2014/main" id="{199423F7-8659-D942-BE54-0E74B278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02" y="1255986"/>
            <a:ext cx="2933114" cy="1260000"/>
          </a:xfrm>
          <a:prstGeom prst="rect">
            <a:avLst/>
          </a:prstGeom>
        </p:spPr>
      </p:pic>
      <p:pic>
        <p:nvPicPr>
          <p:cNvPr id="43" name="Billede 42">
            <a:extLst>
              <a:ext uri="{FF2B5EF4-FFF2-40B4-BE49-F238E27FC236}">
                <a16:creationId xmlns:a16="http://schemas.microsoft.com/office/drawing/2014/main" id="{60340DD4-F553-1B44-B16F-8567C5DD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43033">
            <a:off x="7860356" y="1536933"/>
            <a:ext cx="2933115" cy="1260000"/>
          </a:xfrm>
          <a:prstGeom prst="rect">
            <a:avLst/>
          </a:prstGeom>
        </p:spPr>
      </p:pic>
      <p:sp>
        <p:nvSpPr>
          <p:cNvPr id="44" name="Tekstfelt 43">
            <a:extLst>
              <a:ext uri="{FF2B5EF4-FFF2-40B4-BE49-F238E27FC236}">
                <a16:creationId xmlns:a16="http://schemas.microsoft.com/office/drawing/2014/main" id="{16C16B97-DADD-1E40-BEFA-339B665CD750}"/>
              </a:ext>
            </a:extLst>
          </p:cNvPr>
          <p:cNvSpPr txBox="1"/>
          <p:nvPr/>
        </p:nvSpPr>
        <p:spPr>
          <a:xfrm>
            <a:off x="4483996" y="4920573"/>
            <a:ext cx="170751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500" dirty="0">
                <a:solidFill>
                  <a:schemeClr val="bg1"/>
                </a:solidFill>
                <a:latin typeface="Messages" pitchFamily="2" charset="0"/>
              </a:rPr>
              <a:t>UDBUD</a:t>
            </a: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EBD0EB1B-BB5B-F341-BAE4-8250D4B83F4B}"/>
              </a:ext>
            </a:extLst>
          </p:cNvPr>
          <p:cNvSpPr txBox="1"/>
          <p:nvPr/>
        </p:nvSpPr>
        <p:spPr>
          <a:xfrm>
            <a:off x="6994561" y="4924182"/>
            <a:ext cx="255711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500" dirty="0">
                <a:solidFill>
                  <a:schemeClr val="bg1"/>
                </a:solidFill>
                <a:latin typeface="Messages" pitchFamily="2" charset="0"/>
              </a:rPr>
              <a:t>BRANDING</a:t>
            </a:r>
          </a:p>
        </p:txBody>
      </p:sp>
      <p:sp>
        <p:nvSpPr>
          <p:cNvPr id="46" name="Tekstfelt 45">
            <a:extLst>
              <a:ext uri="{FF2B5EF4-FFF2-40B4-BE49-F238E27FC236}">
                <a16:creationId xmlns:a16="http://schemas.microsoft.com/office/drawing/2014/main" id="{E160F41C-ACC0-3D44-9EB1-54316FB61A6B}"/>
              </a:ext>
            </a:extLst>
          </p:cNvPr>
          <p:cNvSpPr txBox="1"/>
          <p:nvPr/>
        </p:nvSpPr>
        <p:spPr>
          <a:xfrm>
            <a:off x="1041285" y="4920572"/>
            <a:ext cx="280076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500" dirty="0">
                <a:solidFill>
                  <a:schemeClr val="bg1"/>
                </a:solidFill>
                <a:latin typeface="Messages" pitchFamily="2" charset="0"/>
              </a:rPr>
              <a:t>UMODERNE</a:t>
            </a:r>
          </a:p>
        </p:txBody>
      </p:sp>
      <p:sp>
        <p:nvSpPr>
          <p:cNvPr id="47" name="Tekstfelt 46">
            <a:extLst>
              <a:ext uri="{FF2B5EF4-FFF2-40B4-BE49-F238E27FC236}">
                <a16:creationId xmlns:a16="http://schemas.microsoft.com/office/drawing/2014/main" id="{DCA34EE1-E74A-9740-8352-A9EEA08F5ED0}"/>
              </a:ext>
            </a:extLst>
          </p:cNvPr>
          <p:cNvSpPr txBox="1"/>
          <p:nvPr/>
        </p:nvSpPr>
        <p:spPr>
          <a:xfrm>
            <a:off x="3053040" y="3750711"/>
            <a:ext cx="175080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500" dirty="0">
                <a:solidFill>
                  <a:schemeClr val="bg1"/>
                </a:solidFill>
                <a:latin typeface="Messages" pitchFamily="2" charset="0"/>
              </a:rPr>
              <a:t>VANER</a:t>
            </a:r>
          </a:p>
        </p:txBody>
      </p:sp>
      <p:sp>
        <p:nvSpPr>
          <p:cNvPr id="48" name="Tekstfelt 47">
            <a:extLst>
              <a:ext uri="{FF2B5EF4-FFF2-40B4-BE49-F238E27FC236}">
                <a16:creationId xmlns:a16="http://schemas.microsoft.com/office/drawing/2014/main" id="{EA157E27-9318-5746-B834-FCB8F1CA3AAC}"/>
              </a:ext>
            </a:extLst>
          </p:cNvPr>
          <p:cNvSpPr txBox="1"/>
          <p:nvPr/>
        </p:nvSpPr>
        <p:spPr>
          <a:xfrm>
            <a:off x="5468929" y="3717178"/>
            <a:ext cx="28071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500" dirty="0">
                <a:solidFill>
                  <a:schemeClr val="bg1"/>
                </a:solidFill>
                <a:latin typeface="Messages" pitchFamily="2" charset="0"/>
              </a:rPr>
              <a:t>SYNLIGHED</a:t>
            </a:r>
          </a:p>
        </p:txBody>
      </p:sp>
      <p:sp>
        <p:nvSpPr>
          <p:cNvPr id="50" name="Tekstfelt 49">
            <a:extLst>
              <a:ext uri="{FF2B5EF4-FFF2-40B4-BE49-F238E27FC236}">
                <a16:creationId xmlns:a16="http://schemas.microsoft.com/office/drawing/2014/main" id="{5E42A813-1728-414A-9232-498D11E0F8F5}"/>
              </a:ext>
            </a:extLst>
          </p:cNvPr>
          <p:cNvSpPr txBox="1"/>
          <p:nvPr/>
        </p:nvSpPr>
        <p:spPr>
          <a:xfrm>
            <a:off x="5769758" y="2573473"/>
            <a:ext cx="214353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500" dirty="0">
                <a:solidFill>
                  <a:schemeClr val="bg1"/>
                </a:solidFill>
                <a:latin typeface="Messages" pitchFamily="2" charset="0"/>
              </a:rPr>
              <a:t>Plastik</a:t>
            </a:r>
          </a:p>
        </p:txBody>
      </p:sp>
      <p:sp>
        <p:nvSpPr>
          <p:cNvPr id="51" name="Tekstfelt 50">
            <a:extLst>
              <a:ext uri="{FF2B5EF4-FFF2-40B4-BE49-F238E27FC236}">
                <a16:creationId xmlns:a16="http://schemas.microsoft.com/office/drawing/2014/main" id="{BD8BC9D6-FEED-6848-9C85-153BBA153B2B}"/>
              </a:ext>
            </a:extLst>
          </p:cNvPr>
          <p:cNvSpPr txBox="1"/>
          <p:nvPr/>
        </p:nvSpPr>
        <p:spPr>
          <a:xfrm rot="1134850">
            <a:off x="8253945" y="1712094"/>
            <a:ext cx="226055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500" dirty="0">
                <a:solidFill>
                  <a:schemeClr val="bg1"/>
                </a:solidFill>
                <a:latin typeface="Messages" pitchFamily="2" charset="0"/>
              </a:rPr>
              <a:t>DIGITALT</a:t>
            </a:r>
          </a:p>
        </p:txBody>
      </p:sp>
      <p:sp>
        <p:nvSpPr>
          <p:cNvPr id="52" name="Tekstfelt 51">
            <a:extLst>
              <a:ext uri="{FF2B5EF4-FFF2-40B4-BE49-F238E27FC236}">
                <a16:creationId xmlns:a16="http://schemas.microsoft.com/office/drawing/2014/main" id="{098DEEDD-1F9F-6145-B778-493EDBA918D5}"/>
              </a:ext>
            </a:extLst>
          </p:cNvPr>
          <p:cNvSpPr txBox="1"/>
          <p:nvPr/>
        </p:nvSpPr>
        <p:spPr>
          <a:xfrm>
            <a:off x="4732202" y="1406301"/>
            <a:ext cx="251062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500" dirty="0">
                <a:solidFill>
                  <a:schemeClr val="bg1"/>
                </a:solidFill>
                <a:latin typeface="Messages" pitchFamily="2" charset="0"/>
              </a:rPr>
              <a:t>BUTIKKER</a:t>
            </a:r>
          </a:p>
        </p:txBody>
      </p:sp>
    </p:spTree>
    <p:extLst>
      <p:ext uri="{BB962C8B-B14F-4D97-AF65-F5344CB8AC3E}">
        <p14:creationId xmlns:p14="http://schemas.microsoft.com/office/powerpoint/2010/main" val="207084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9" grpId="0"/>
      <p:bldP spid="46" grpId="0"/>
      <p:bldP spid="47" grpId="0"/>
      <p:bldP spid="48" grpId="0"/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2">
            <a:hlinkClick r:id="" action="ppaction://media"/>
            <a:extLst>
              <a:ext uri="{FF2B5EF4-FFF2-40B4-BE49-F238E27FC236}">
                <a16:creationId xmlns:a16="http://schemas.microsoft.com/office/drawing/2014/main" id="{4618EC44-B1EC-FD4A-8F3C-6800CDA0C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0088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80</Words>
  <Application>Microsoft Macintosh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13" baseType="lpstr">
      <vt:lpstr>Arial</vt:lpstr>
      <vt:lpstr>Avenir Black</vt:lpstr>
      <vt:lpstr>Avenir Book</vt:lpstr>
      <vt:lpstr>Calibri</vt:lpstr>
      <vt:lpstr>Calibri Light</vt:lpstr>
      <vt:lpstr>Messages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Maja Hjorth Jørgensen</dc:creator>
  <cp:lastModifiedBy>Maja Hjorth Jørgensen</cp:lastModifiedBy>
  <cp:revision>21</cp:revision>
  <dcterms:created xsi:type="dcterms:W3CDTF">2019-01-11T14:48:46Z</dcterms:created>
  <dcterms:modified xsi:type="dcterms:W3CDTF">2019-01-12T23:57:04Z</dcterms:modified>
</cp:coreProperties>
</file>